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308" r:id="rId4"/>
    <p:sldId id="310" r:id="rId5"/>
    <p:sldId id="266" r:id="rId6"/>
    <p:sldId id="276" r:id="rId7"/>
    <p:sldId id="275" r:id="rId8"/>
    <p:sldId id="277" r:id="rId9"/>
    <p:sldId id="284" r:id="rId10"/>
    <p:sldId id="303" r:id="rId11"/>
    <p:sldId id="304" r:id="rId12"/>
    <p:sldId id="302" r:id="rId13"/>
    <p:sldId id="270" r:id="rId14"/>
    <p:sldId id="272" r:id="rId15"/>
    <p:sldId id="273" r:id="rId16"/>
    <p:sldId id="299" r:id="rId17"/>
    <p:sldId id="300" r:id="rId18"/>
    <p:sldId id="271" r:id="rId19"/>
    <p:sldId id="296" r:id="rId20"/>
    <p:sldId id="334" r:id="rId21"/>
    <p:sldId id="298" r:id="rId22"/>
    <p:sldId id="281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77"/>
    <p:restoredTop sz="93692"/>
  </p:normalViewPr>
  <p:slideViewPr>
    <p:cSldViewPr snapToGrid="0" snapToObjects="1">
      <p:cViewPr varScale="1">
        <p:scale>
          <a:sx n="138" d="100"/>
          <a:sy n="138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845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633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660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017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032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377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024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195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577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7732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57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2166F-7C17-1544-A019-549ABAADE856}" type="datetimeFigureOut">
              <a:rPr kumimoji="1" lang="zh-TW" altLang="en-US" smtClean="0"/>
              <a:t>2021/8/20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82FF3-D0BE-CA4B-B9CC-92531B1F704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38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s/Bk2AaU6o" TargetMode="External"/><Relationship Id="rId2" Type="http://schemas.openxmlformats.org/officeDocument/2006/relationships/hyperlink" Target="https://github.com/doggy8088/Learn-Git-in-30-day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ckmd.io/s/Bymbf3y2" TargetMode="External"/><Relationship Id="rId4" Type="http://schemas.openxmlformats.org/officeDocument/2006/relationships/hyperlink" Target="https://backlog.com/git-tutorial/tw/intro/intro1_1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C++</a:t>
            </a:r>
            <a:r>
              <a:rPr kumimoji="1" lang="zh-TW" altLang="en-US" dirty="0"/>
              <a:t>程式設計基礎</a:t>
            </a:r>
            <a:br>
              <a:rPr kumimoji="1" lang="en-US" altLang="zh-TW"/>
            </a:br>
            <a:r>
              <a:rPr kumimoji="1" lang="en-US" altLang="zh-TW"/>
              <a:t>lesson 8-2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陳毅</a:t>
            </a:r>
          </a:p>
        </p:txBody>
      </p:sp>
    </p:spTree>
    <p:extLst>
      <p:ext uri="{BB962C8B-B14F-4D97-AF65-F5344CB8AC3E}">
        <p14:creationId xmlns:p14="http://schemas.microsoft.com/office/powerpoint/2010/main" val="553312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Sourcetree</a:t>
            </a:r>
            <a:r>
              <a:rPr kumimoji="1" lang="en-US" altLang="zh-TW" dirty="0"/>
              <a:t> + GitHub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1528351"/>
            <a:ext cx="9060872" cy="50697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777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Sourcetree</a:t>
            </a:r>
            <a:r>
              <a:rPr kumimoji="1" lang="en-US" altLang="zh-TW" dirty="0"/>
              <a:t> + GitHub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35" y="1825624"/>
            <a:ext cx="7374329" cy="479696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642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補充資料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30 </a:t>
            </a:r>
            <a:r>
              <a:rPr lang="zh-TW" altLang="en-US" dirty="0"/>
              <a:t>天精通 </a:t>
            </a:r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zh-TW" altLang="en-US" dirty="0"/>
              <a:t>版本控管</a:t>
            </a:r>
            <a:br>
              <a:rPr kumimoji="1" lang="en-US" altLang="zh-TW" dirty="0"/>
            </a:br>
            <a:r>
              <a:rPr kumimoji="1" lang="en-US" altLang="zh-TW" dirty="0">
                <a:hlinkClick r:id="rId2"/>
              </a:rPr>
              <a:t>https://github.com/doggy8088/Learn-Git-in-30-days</a:t>
            </a:r>
            <a:endParaRPr kumimoji="1" lang="en-US" altLang="zh-TW" dirty="0"/>
          </a:p>
          <a:p>
            <a:r>
              <a:rPr kumimoji="1" lang="en-US" altLang="zh-TW" dirty="0"/>
              <a:t>GitHub</a:t>
            </a:r>
            <a:r>
              <a:rPr kumimoji="1" lang="zh-TW" altLang="en-US" dirty="0"/>
              <a:t>版本控制</a:t>
            </a:r>
            <a:br>
              <a:rPr kumimoji="1" lang="en-US" altLang="zh-TW" dirty="0"/>
            </a:br>
            <a:r>
              <a:rPr kumimoji="1" lang="en-US" altLang="zh-TW" dirty="0">
                <a:hlinkClick r:id="rId3"/>
              </a:rPr>
              <a:t>https://hackmd.io/s/Bk2AaU6o</a:t>
            </a:r>
            <a:endParaRPr kumimoji="1" lang="en-US" altLang="zh-TW" dirty="0"/>
          </a:p>
          <a:p>
            <a:r>
              <a:rPr lang="en-US" altLang="zh-TW" dirty="0" err="1"/>
              <a:t>Git</a:t>
            </a:r>
            <a:r>
              <a:rPr lang="zh-TW" altLang="en-US" dirty="0"/>
              <a:t>的基本介紹</a:t>
            </a:r>
            <a:br>
              <a:rPr lang="en-US" altLang="zh-TW" dirty="0"/>
            </a:br>
            <a:r>
              <a:rPr lang="en-US" altLang="zh-TW" dirty="0">
                <a:hlinkClick r:id="rId4"/>
              </a:rPr>
              <a:t>https://backlog.com/git-tutorial/tw/intro/intro1_1.html</a:t>
            </a:r>
            <a:endParaRPr lang="en-US" altLang="zh-TW" dirty="0"/>
          </a:p>
          <a:p>
            <a:r>
              <a:rPr lang="zh-TW" altLang="en-US" dirty="0"/>
              <a:t>一步一步教你用 </a:t>
            </a:r>
            <a:r>
              <a:rPr lang="en-US" altLang="zh-TW" dirty="0"/>
              <a:t>GitHub + </a:t>
            </a:r>
            <a:r>
              <a:rPr lang="en-US" altLang="zh-TW" dirty="0" err="1"/>
              <a:t>SourceTree</a:t>
            </a:r>
            <a:r>
              <a:rPr lang="en-US" altLang="zh-TW" dirty="0"/>
              <a:t> </a:t>
            </a:r>
            <a:r>
              <a:rPr lang="zh-TW" altLang="en-US" dirty="0"/>
              <a:t>做版本控制</a:t>
            </a:r>
            <a:br>
              <a:rPr lang="en-US" altLang="zh-TW" dirty="0"/>
            </a:br>
            <a:r>
              <a:rPr lang="en-US" altLang="zh-TW" dirty="0">
                <a:hlinkClick r:id="rId5"/>
              </a:rPr>
              <a:t>https://hackmd.io/s/Bymbf3y2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7041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其他程式語言簡介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776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常用程式語言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251529"/>
              </p:ext>
            </p:extLst>
          </p:nvPr>
        </p:nvGraphicFramePr>
        <p:xfrm>
          <a:off x="1021278" y="1812196"/>
          <a:ext cx="10332522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6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語言名稱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用途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2400" dirty="0">
                          <a:solidFill>
                            <a:schemeClr val="tx1"/>
                          </a:solidFill>
                        </a:rPr>
                        <a:t>數據處理、研究用</a:t>
                      </a:r>
                      <a:endParaRPr kumimoji="1" lang="en-US" altLang="zh-TW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400" dirty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2400" dirty="0">
                          <a:solidFill>
                            <a:schemeClr val="tx1"/>
                          </a:solidFill>
                        </a:rPr>
                        <a:t>機器學習、爬蟲、數據處理</a:t>
                      </a:r>
                      <a:endParaRPr kumimoji="1" lang="en-US" altLang="zh-TW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C#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zh-TW" altLang="en-US" sz="2400" dirty="0">
                          <a:solidFill>
                            <a:schemeClr val="tx1"/>
                          </a:solidFill>
                        </a:rPr>
                        <a:t>遊戲開發（</a:t>
                      </a:r>
                      <a:r>
                        <a:rPr kumimoji="1" lang="en-US" altLang="zh-TW" sz="2400" dirty="0">
                          <a:solidFill>
                            <a:schemeClr val="tx1"/>
                          </a:solidFill>
                        </a:rPr>
                        <a:t>Unity</a:t>
                      </a:r>
                      <a:r>
                        <a:rPr kumimoji="1" lang="zh-TW" altLang="en-US" sz="2400" dirty="0">
                          <a:solidFill>
                            <a:schemeClr val="tx1"/>
                          </a:solidFill>
                        </a:rPr>
                        <a:t>主要使用語言）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400" dirty="0">
                          <a:solidFill>
                            <a:schemeClr val="tx1"/>
                          </a:solidFill>
                        </a:rPr>
                        <a:t>swift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TW" sz="2400" dirty="0">
                          <a:solidFill>
                            <a:schemeClr val="tx1"/>
                          </a:solidFill>
                        </a:rPr>
                        <a:t>iOS</a:t>
                      </a:r>
                      <a:r>
                        <a:rPr kumimoji="1" lang="zh-TW" altLang="en-US" sz="2400" dirty="0">
                          <a:solidFill>
                            <a:schemeClr val="tx1"/>
                          </a:solidFill>
                        </a:rPr>
                        <a:t>開發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400" dirty="0">
                          <a:solidFill>
                            <a:schemeClr val="tx1"/>
                          </a:solidFill>
                        </a:rPr>
                        <a:t>Java, </a:t>
                      </a:r>
                      <a:r>
                        <a:rPr kumimoji="1" lang="en-US" altLang="zh-TW" sz="2400" dirty="0" err="1">
                          <a:solidFill>
                            <a:schemeClr val="tx1"/>
                          </a:solidFill>
                        </a:rPr>
                        <a:t>kotlin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TW" sz="2400" dirty="0">
                          <a:solidFill>
                            <a:schemeClr val="tx1"/>
                          </a:solidFill>
                        </a:rPr>
                        <a:t>Android</a:t>
                      </a:r>
                      <a:r>
                        <a:rPr kumimoji="1" lang="zh-TW" altLang="en-US" sz="2400" dirty="0">
                          <a:solidFill>
                            <a:schemeClr val="tx1"/>
                          </a:solidFill>
                        </a:rPr>
                        <a:t>開發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R, SAS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統計專用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2400" dirty="0">
                          <a:solidFill>
                            <a:schemeClr val="tx1"/>
                          </a:solidFill>
                        </a:rPr>
                        <a:t>Php, </a:t>
                      </a:r>
                      <a:r>
                        <a:rPr kumimoji="1" lang="en-US" altLang="zh-TW" sz="2400" dirty="0" err="1">
                          <a:solidFill>
                            <a:schemeClr val="tx1"/>
                          </a:solidFill>
                        </a:rPr>
                        <a:t>mySQL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網頁後端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網頁前端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024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python (ML)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6" y="1787866"/>
            <a:ext cx="6916387" cy="4754056"/>
          </a:xfrm>
          <a:ln>
            <a:solidFill>
              <a:schemeClr val="tx1"/>
            </a:solidFill>
          </a:ln>
        </p:spPr>
      </p:pic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 t="17752" r="12486"/>
          <a:stretch/>
        </p:blipFill>
        <p:spPr>
          <a:xfrm>
            <a:off x="5532681" y="255549"/>
            <a:ext cx="6473272" cy="441145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56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C#</a:t>
            </a:r>
            <a:r>
              <a:rPr lang="zh-TW" altLang="en-US" dirty="0"/>
              <a:t> </a:t>
            </a:r>
            <a:r>
              <a:rPr lang="en-US" altLang="zh-TW" dirty="0"/>
              <a:t>(Unity)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9"/>
          <a:stretch/>
        </p:blipFill>
        <p:spPr>
          <a:xfrm>
            <a:off x="106881" y="1690688"/>
            <a:ext cx="5296394" cy="4588409"/>
          </a:xfr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910421"/>
            <a:ext cx="6638306" cy="4148941"/>
          </a:xfrm>
        </p:spPr>
      </p:pic>
    </p:spTree>
    <p:extLst>
      <p:ext uri="{BB962C8B-B14F-4D97-AF65-F5344CB8AC3E}">
        <p14:creationId xmlns:p14="http://schemas.microsoft.com/office/powerpoint/2010/main" val="109662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關於學習程式語言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Google</a:t>
            </a:r>
            <a:r>
              <a:rPr kumimoji="1" lang="zh-TW" altLang="en-US" dirty="0"/>
              <a:t>上幾乎可以找到任何你想學的語言的教學。</a:t>
            </a:r>
            <a:endParaRPr kumimoji="1" lang="en-US" altLang="zh-TW" dirty="0"/>
          </a:p>
          <a:p>
            <a:r>
              <a:rPr kumimoji="1" lang="zh-TW" altLang="en-US" dirty="0"/>
              <a:t>我們使用過的一些網站也可以幫助你學習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Zerojudge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HackerRank</a:t>
            </a:r>
            <a:endParaRPr kumimoji="1" lang="en-US" altLang="zh-TW" dirty="0"/>
          </a:p>
          <a:p>
            <a:pPr lvl="1"/>
            <a:r>
              <a:rPr kumimoji="1" lang="en-US" altLang="zh-TW" dirty="0" err="1"/>
              <a:t>LeetCode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CODESIGNAL</a:t>
            </a:r>
          </a:p>
          <a:p>
            <a:pPr lvl="1"/>
            <a:r>
              <a:rPr kumimoji="1" lang="en-US" altLang="zh-TW" dirty="0" err="1"/>
              <a:t>FreeCodeCamp</a:t>
            </a:r>
            <a:endParaRPr kumimoji="1" lang="en-US" altLang="zh-TW" dirty="0"/>
          </a:p>
          <a:p>
            <a:r>
              <a:rPr kumimoji="1" lang="zh-TW" altLang="en-US" dirty="0"/>
              <a:t>學程式語言不外乎就是：</a:t>
            </a:r>
            <a:r>
              <a:rPr kumimoji="1" lang="zh-TW" altLang="en-US" b="1" i="1" dirty="0">
                <a:solidFill>
                  <a:srgbClr val="FF0000"/>
                </a:solidFill>
              </a:rPr>
              <a:t>多看</a:t>
            </a:r>
            <a:r>
              <a:rPr kumimoji="1" lang="zh-TW" altLang="en-US" dirty="0"/>
              <a:t>，</a:t>
            </a:r>
            <a:r>
              <a:rPr kumimoji="1" lang="zh-TW" altLang="en-US" b="1" i="1" dirty="0">
                <a:solidFill>
                  <a:srgbClr val="FF0000"/>
                </a:solidFill>
              </a:rPr>
              <a:t>多想</a:t>
            </a:r>
            <a:r>
              <a:rPr kumimoji="1" lang="zh-TW" altLang="en-US" dirty="0"/>
              <a:t>，</a:t>
            </a:r>
            <a:r>
              <a:rPr kumimoji="1" lang="zh-TW" altLang="en-US" b="1" i="1" dirty="0">
                <a:solidFill>
                  <a:srgbClr val="FF0000"/>
                </a:solidFill>
              </a:rPr>
              <a:t>多練習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實戰也可以大幅提升你對特定語言的熟悉度。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9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課程回顧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704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學習目標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能夠獨自撰寫簡易的</a:t>
            </a:r>
            <a:r>
              <a:rPr kumimoji="1" lang="en-US" altLang="zh-TW" dirty="0"/>
              <a:t>C++</a:t>
            </a:r>
            <a:r>
              <a:rPr kumimoji="1" lang="zh-TW" altLang="en-US" dirty="0"/>
              <a:t>程式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了解基礎的物件導向程式設計方法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閱讀程式碼的能力</a:t>
            </a:r>
          </a:p>
        </p:txBody>
      </p:sp>
    </p:spTree>
    <p:extLst>
      <p:ext uri="{BB962C8B-B14F-4D97-AF65-F5344CB8AC3E}">
        <p14:creationId xmlns:p14="http://schemas.microsoft.com/office/powerpoint/2010/main" val="210080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本週概要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物件導向程式設計基本概念</a:t>
            </a:r>
            <a:r>
              <a:rPr kumimoji="1" lang="en-US" altLang="zh-TW" dirty="0"/>
              <a:t> </a:t>
            </a:r>
            <a:r>
              <a:rPr kumimoji="1" lang="mr-IN" altLang="zh-TW" dirty="0"/>
              <a:t>–</a:t>
            </a:r>
            <a:r>
              <a:rPr kumimoji="1" lang="en-US" altLang="zh-TW" dirty="0"/>
              <a:t> </a:t>
            </a:r>
            <a:r>
              <a:rPr kumimoji="1" lang="zh-TW" altLang="en-US"/>
              <a:t>最初的需求</a:t>
            </a:r>
            <a:endParaRPr kumimoji="1" lang="en-US" altLang="zh-TW" dirty="0"/>
          </a:p>
          <a:p>
            <a:r>
              <a:rPr kumimoji="1" lang="zh-TW" altLang="en-US" dirty="0"/>
              <a:t>專案管理：</a:t>
            </a:r>
            <a:r>
              <a:rPr kumimoji="1" lang="en-US" altLang="zh-TW" dirty="0" err="1"/>
              <a:t>Sourcetree</a:t>
            </a:r>
            <a:r>
              <a:rPr kumimoji="1" lang="en-US" altLang="zh-TW" dirty="0"/>
              <a:t> + GitHub</a:t>
            </a:r>
          </a:p>
          <a:p>
            <a:r>
              <a:rPr kumimoji="1" lang="zh-TW" altLang="en-US" dirty="0"/>
              <a:t>其他程式語言簡介</a:t>
            </a:r>
            <a:endParaRPr kumimoji="1" lang="en-US" altLang="zh-TW" dirty="0"/>
          </a:p>
          <a:p>
            <a:r>
              <a:rPr kumimoji="1" lang="zh-TW" altLang="en-US" dirty="0"/>
              <a:t>課程回顧</a:t>
            </a:r>
          </a:p>
        </p:txBody>
      </p:sp>
    </p:spTree>
    <p:extLst>
      <p:ext uri="{BB962C8B-B14F-4D97-AF65-F5344CB8AC3E}">
        <p14:creationId xmlns:p14="http://schemas.microsoft.com/office/powerpoint/2010/main" val="865201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時間表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074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TW" dirty="0"/>
              <a:t>8/4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dirty="0"/>
              <a:t>8/6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dirty="0"/>
              <a:t>8/9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dirty="0"/>
              <a:t>8/11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dirty="0"/>
              <a:t>8/13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dirty="0"/>
              <a:t>8/16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dirty="0"/>
              <a:t>8/18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dirty="0"/>
              <a:t>8/20</a:t>
            </a:r>
            <a:endParaRPr kumimoji="1" lang="en-US" altLang="zh-TW" dirty="0"/>
          </a:p>
        </p:txBody>
      </p:sp>
      <p:sp>
        <p:nvSpPr>
          <p:cNvPr id="4" name="右中括弧 3"/>
          <p:cNvSpPr/>
          <p:nvPr/>
        </p:nvSpPr>
        <p:spPr>
          <a:xfrm>
            <a:off x="2091846" y="1917065"/>
            <a:ext cx="296237" cy="677279"/>
          </a:xfrm>
          <a:prstGeom prst="righ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右中括弧 4"/>
          <p:cNvSpPr/>
          <p:nvPr/>
        </p:nvSpPr>
        <p:spPr>
          <a:xfrm>
            <a:off x="2091846" y="2833933"/>
            <a:ext cx="296237" cy="260142"/>
          </a:xfrm>
          <a:prstGeom prst="righ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右中括弧 5"/>
          <p:cNvSpPr/>
          <p:nvPr/>
        </p:nvSpPr>
        <p:spPr>
          <a:xfrm>
            <a:off x="2091844" y="4192063"/>
            <a:ext cx="296239" cy="1145481"/>
          </a:xfrm>
          <a:prstGeom prst="righ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796209" y="1901761"/>
            <a:ext cx="597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資料型態、變數、基本輸入輸出</a:t>
            </a:r>
          </a:p>
          <a:p>
            <a:pPr marL="342900" indent="-342900">
              <a:buFont typeface="Arial" charset="0"/>
              <a:buChar char="•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流程控制（條件控制、迴圈控制）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796209" y="3443014"/>
            <a:ext cx="5976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指標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796209" y="4410860"/>
            <a:ext cx="597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資料結構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物件導向程式設計基礎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 (2)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6DA3E0-E5C8-E445-AF44-B6C9B271C6DE}"/>
              </a:ext>
            </a:extLst>
          </p:cNvPr>
          <p:cNvSpPr/>
          <p:nvPr/>
        </p:nvSpPr>
        <p:spPr>
          <a:xfrm>
            <a:off x="2796209" y="2779338"/>
            <a:ext cx="5976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函式與陣列</a:t>
            </a:r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3FC9A114-D7A8-184C-B321-3A9D95B56119}"/>
              </a:ext>
            </a:extLst>
          </p:cNvPr>
          <p:cNvSpPr/>
          <p:nvPr/>
        </p:nvSpPr>
        <p:spPr>
          <a:xfrm>
            <a:off x="2091846" y="3298929"/>
            <a:ext cx="296237" cy="688280"/>
          </a:xfrm>
          <a:prstGeom prst="rightBracket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720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Reading: </a:t>
            </a:r>
            <a:r>
              <a:rPr kumimoji="1" lang="zh-TW" altLang="en-US" dirty="0"/>
              <a:t>課本</a:t>
            </a:r>
            <a:r>
              <a:rPr kumimoji="1" lang="en-US" altLang="zh-TW" dirty="0"/>
              <a:t> Ch11.5.3, Ch12</a:t>
            </a:r>
          </a:p>
        </p:txBody>
      </p:sp>
    </p:spTree>
    <p:extLst>
      <p:ext uri="{BB962C8B-B14F-4D97-AF65-F5344CB8AC3E}">
        <p14:creationId xmlns:p14="http://schemas.microsoft.com/office/powerpoint/2010/main" val="62248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課程結束！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13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請為銀行設計一個管理程式，用以管理客戶的帳戶及資料，並處理相關業務。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一間</a:t>
            </a:r>
            <a:r>
              <a:rPr kumimoji="1" lang="zh-TW" altLang="en-US" dirty="0">
                <a:solidFill>
                  <a:srgbClr val="00B050"/>
                </a:solidFill>
              </a:rPr>
              <a:t>銀行</a:t>
            </a:r>
            <a:r>
              <a:rPr kumimoji="1" lang="zh-TW" altLang="en-US" dirty="0"/>
              <a:t>擁有許多</a:t>
            </a:r>
            <a:r>
              <a:rPr kumimoji="1" lang="zh-TW" altLang="en-US" dirty="0">
                <a:solidFill>
                  <a:srgbClr val="00B050"/>
                </a:solidFill>
              </a:rPr>
              <a:t>客戶</a:t>
            </a:r>
            <a:r>
              <a:rPr kumimoji="1" lang="zh-TW" altLang="en-US" dirty="0"/>
              <a:t>和許多</a:t>
            </a:r>
            <a:r>
              <a:rPr kumimoji="1" lang="zh-TW" altLang="en-US" dirty="0">
                <a:solidFill>
                  <a:srgbClr val="00B050"/>
                </a:solidFill>
              </a:rPr>
              <a:t>帳戶</a:t>
            </a:r>
            <a:r>
              <a:rPr kumimoji="1" lang="zh-TW" altLang="en-US" dirty="0"/>
              <a:t>。</a:t>
            </a:r>
            <a:r>
              <a:rPr kumimoji="1" lang="zh-TW" altLang="en-US" dirty="0">
                <a:solidFill>
                  <a:srgbClr val="00B050"/>
                </a:solidFill>
              </a:rPr>
              <a:t>客戶名稱</a:t>
            </a:r>
            <a:r>
              <a:rPr kumimoji="1" lang="zh-TW" altLang="en-US" dirty="0"/>
              <a:t>不會重複。</a:t>
            </a:r>
            <a:r>
              <a:rPr kumimoji="1" lang="zh-TW" altLang="en-US" dirty="0">
                <a:solidFill>
                  <a:srgbClr val="00B050"/>
                </a:solidFill>
              </a:rPr>
              <a:t>帳戶的帳號</a:t>
            </a:r>
            <a:r>
              <a:rPr kumimoji="1" lang="zh-TW" altLang="en-US" dirty="0"/>
              <a:t>也不會重複。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rgbClr val="00B050"/>
                </a:solidFill>
              </a:rPr>
              <a:t>客戶</a:t>
            </a:r>
            <a:r>
              <a:rPr kumimoji="1" lang="zh-TW" altLang="en-US" dirty="0"/>
              <a:t>有</a:t>
            </a:r>
            <a:r>
              <a:rPr kumimoji="1" lang="zh-TW" altLang="en-US" dirty="0">
                <a:solidFill>
                  <a:srgbClr val="00B050"/>
                </a:solidFill>
              </a:rPr>
              <a:t>名稱</a:t>
            </a:r>
            <a:r>
              <a:rPr kumimoji="1" lang="zh-TW" altLang="en-US" dirty="0"/>
              <a:t>、</a:t>
            </a:r>
            <a:r>
              <a:rPr kumimoji="1" lang="zh-TW" altLang="en-US" dirty="0">
                <a:solidFill>
                  <a:srgbClr val="00B050"/>
                </a:solidFill>
              </a:rPr>
              <a:t>出生年月日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每個</a:t>
            </a:r>
            <a:r>
              <a:rPr kumimoji="1" lang="zh-TW" altLang="en-US" dirty="0">
                <a:solidFill>
                  <a:srgbClr val="00B050"/>
                </a:solidFill>
              </a:rPr>
              <a:t>客戶</a:t>
            </a:r>
            <a:r>
              <a:rPr kumimoji="1" lang="zh-TW" altLang="en-US" dirty="0"/>
              <a:t>可以向</a:t>
            </a:r>
            <a:r>
              <a:rPr kumimoji="1" lang="zh-TW" altLang="en-US" dirty="0">
                <a:solidFill>
                  <a:srgbClr val="00B050"/>
                </a:solidFill>
              </a:rPr>
              <a:t>銀行</a:t>
            </a:r>
            <a:r>
              <a:rPr kumimoji="1" lang="zh-TW" altLang="en-US" dirty="0">
                <a:solidFill>
                  <a:srgbClr val="FF0000"/>
                </a:solidFill>
              </a:rPr>
              <a:t>開設</a:t>
            </a:r>
            <a:r>
              <a:rPr kumimoji="1" lang="zh-TW" altLang="en-US" dirty="0"/>
              <a:t>一個以上的</a:t>
            </a:r>
            <a:r>
              <a:rPr kumimoji="1" lang="zh-TW" altLang="en-US" dirty="0">
                <a:solidFill>
                  <a:srgbClr val="00B050"/>
                </a:solidFill>
              </a:rPr>
              <a:t>帳戶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每個</a:t>
            </a:r>
            <a:r>
              <a:rPr kumimoji="1" lang="zh-TW" altLang="en-US" dirty="0">
                <a:solidFill>
                  <a:srgbClr val="00B050"/>
                </a:solidFill>
              </a:rPr>
              <a:t>帳戶</a:t>
            </a:r>
            <a:r>
              <a:rPr kumimoji="1" lang="zh-TW" altLang="en-US" dirty="0"/>
              <a:t>記載著</a:t>
            </a:r>
            <a:r>
              <a:rPr kumimoji="1" lang="zh-TW" altLang="en-US" dirty="0">
                <a:solidFill>
                  <a:srgbClr val="00B050"/>
                </a:solidFill>
              </a:rPr>
              <a:t>帳號</a:t>
            </a:r>
            <a:r>
              <a:rPr kumimoji="1" lang="zh-TW" altLang="en-US" dirty="0"/>
              <a:t>、</a:t>
            </a:r>
            <a:r>
              <a:rPr kumimoji="1" lang="zh-TW" altLang="en-US" dirty="0">
                <a:solidFill>
                  <a:srgbClr val="00B050"/>
                </a:solidFill>
              </a:rPr>
              <a:t>客戶</a:t>
            </a:r>
            <a:r>
              <a:rPr kumimoji="1" lang="zh-TW" altLang="en-US" dirty="0"/>
              <a:t>、</a:t>
            </a:r>
            <a:r>
              <a:rPr kumimoji="1" lang="zh-TW" altLang="en-US" dirty="0">
                <a:solidFill>
                  <a:srgbClr val="00B050"/>
                </a:solidFill>
              </a:rPr>
              <a:t>歷史交易紀錄</a:t>
            </a:r>
            <a:r>
              <a:rPr kumimoji="1" lang="zh-TW" altLang="en-US" dirty="0"/>
              <a:t>等資料。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rgbClr val="00B050"/>
                </a:solidFill>
              </a:rPr>
              <a:t>交易紀錄</a:t>
            </a:r>
            <a:r>
              <a:rPr kumimoji="1" lang="zh-TW" altLang="en-US" dirty="0"/>
              <a:t>有</a:t>
            </a:r>
            <a:r>
              <a:rPr kumimoji="1" lang="en-US" altLang="zh-TW" dirty="0"/>
              <a:t>2</a:t>
            </a:r>
            <a:r>
              <a:rPr kumimoji="1" lang="zh-TW" altLang="en-US" dirty="0"/>
              <a:t>種類型：</a:t>
            </a:r>
            <a:r>
              <a:rPr kumimoji="1" lang="zh-TW" altLang="en-US" dirty="0">
                <a:solidFill>
                  <a:srgbClr val="00B050"/>
                </a:solidFill>
              </a:rPr>
              <a:t>存入</a:t>
            </a:r>
            <a:r>
              <a:rPr kumimoji="1" lang="zh-TW" altLang="en-US" dirty="0"/>
              <a:t>、</a:t>
            </a:r>
            <a:r>
              <a:rPr kumimoji="1" lang="zh-TW" altLang="en-US" dirty="0">
                <a:solidFill>
                  <a:srgbClr val="00B050"/>
                </a:solidFill>
              </a:rPr>
              <a:t>提出</a:t>
            </a:r>
            <a:r>
              <a:rPr kumimoji="1" lang="zh-TW" altLang="en-US" dirty="0"/>
              <a:t>。當</a:t>
            </a:r>
            <a:r>
              <a:rPr kumimoji="1" lang="zh-TW" altLang="en-US" dirty="0">
                <a:solidFill>
                  <a:srgbClr val="00B050"/>
                </a:solidFill>
              </a:rPr>
              <a:t>客戶</a:t>
            </a:r>
            <a:r>
              <a:rPr kumimoji="1" lang="zh-TW" altLang="en-US" dirty="0"/>
              <a:t>向</a:t>
            </a:r>
            <a:r>
              <a:rPr kumimoji="1" lang="zh-TW" altLang="en-US" dirty="0">
                <a:solidFill>
                  <a:srgbClr val="00B050"/>
                </a:solidFill>
              </a:rPr>
              <a:t>銀行</a:t>
            </a:r>
            <a:r>
              <a:rPr kumimoji="1" lang="zh-TW" altLang="en-US" dirty="0">
                <a:solidFill>
                  <a:srgbClr val="FF0000"/>
                </a:solidFill>
              </a:rPr>
              <a:t>提出交易</a:t>
            </a:r>
            <a:r>
              <a:rPr kumimoji="1" lang="zh-TW" altLang="en-US" dirty="0"/>
              <a:t>時，若交易成功，會將</a:t>
            </a:r>
            <a:r>
              <a:rPr kumimoji="1" lang="zh-TW" altLang="en-US" dirty="0">
                <a:solidFill>
                  <a:srgbClr val="00B050"/>
                </a:solidFill>
              </a:rPr>
              <a:t>交易紀錄</a:t>
            </a:r>
            <a:r>
              <a:rPr kumimoji="1" lang="zh-TW" altLang="en-US" dirty="0"/>
              <a:t>記載在</a:t>
            </a:r>
            <a:r>
              <a:rPr kumimoji="1" lang="zh-TW" altLang="en-US" dirty="0">
                <a:solidFill>
                  <a:srgbClr val="00B050"/>
                </a:solidFill>
              </a:rPr>
              <a:t>帳戶</a:t>
            </a:r>
            <a:r>
              <a:rPr kumimoji="1" lang="zh-TW" altLang="en-US" dirty="0"/>
              <a:t>中。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rgbClr val="00B050"/>
                </a:solidFill>
              </a:rPr>
              <a:t>客戶</a:t>
            </a:r>
            <a:r>
              <a:rPr kumimoji="1" lang="zh-TW" altLang="en-US" dirty="0"/>
              <a:t>可以向</a:t>
            </a:r>
            <a:r>
              <a:rPr kumimoji="1" lang="zh-TW" altLang="en-US" dirty="0">
                <a:solidFill>
                  <a:srgbClr val="00B050"/>
                </a:solidFill>
              </a:rPr>
              <a:t>銀行</a:t>
            </a:r>
            <a:r>
              <a:rPr kumimoji="1" lang="zh-TW" altLang="en-US" dirty="0">
                <a:solidFill>
                  <a:srgbClr val="FF0000"/>
                </a:solidFill>
              </a:rPr>
              <a:t>查詢</a:t>
            </a:r>
            <a:r>
              <a:rPr kumimoji="1" lang="zh-TW" altLang="en-US" dirty="0"/>
              <a:t>自己</a:t>
            </a:r>
            <a:r>
              <a:rPr kumimoji="1" lang="zh-TW" altLang="en-US" dirty="0">
                <a:solidFill>
                  <a:srgbClr val="00B050"/>
                </a:solidFill>
              </a:rPr>
              <a:t>帳戶的歷史交易紀錄</a:t>
            </a:r>
            <a:r>
              <a:rPr kumimoji="1"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9056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需求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請為銀行設計一個管理程式，用以管理客戶的帳戶及資料，並處理相關業務。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一間</a:t>
            </a:r>
            <a:r>
              <a:rPr kumimoji="1" lang="zh-TW" altLang="en-US" dirty="0">
                <a:solidFill>
                  <a:srgbClr val="FF0000"/>
                </a:solidFill>
              </a:rPr>
              <a:t>銀行</a:t>
            </a:r>
            <a:r>
              <a:rPr kumimoji="1" lang="zh-TW" altLang="en-US" dirty="0"/>
              <a:t>擁有許多</a:t>
            </a:r>
            <a:r>
              <a:rPr kumimoji="1" lang="zh-TW" altLang="en-US" dirty="0">
                <a:solidFill>
                  <a:srgbClr val="FF0000"/>
                </a:solidFill>
              </a:rPr>
              <a:t>客戶</a:t>
            </a:r>
            <a:r>
              <a:rPr kumimoji="1" lang="zh-TW" altLang="en-US" dirty="0"/>
              <a:t>和許多</a:t>
            </a:r>
            <a:r>
              <a:rPr kumimoji="1" lang="zh-TW" altLang="en-US" dirty="0">
                <a:solidFill>
                  <a:srgbClr val="FF0000"/>
                </a:solidFill>
              </a:rPr>
              <a:t>帳戶</a:t>
            </a:r>
            <a:r>
              <a:rPr kumimoji="1" lang="zh-TW" altLang="en-US" dirty="0"/>
              <a:t>。</a:t>
            </a:r>
            <a:r>
              <a:rPr kumimoji="1" lang="zh-TW" altLang="en-US" dirty="0">
                <a:solidFill>
                  <a:srgbClr val="FF0000"/>
                </a:solidFill>
              </a:rPr>
              <a:t>客戶名稱</a:t>
            </a:r>
            <a:r>
              <a:rPr kumimoji="1" lang="zh-TW" altLang="en-US" dirty="0"/>
              <a:t>不會重複。</a:t>
            </a:r>
            <a:r>
              <a:rPr kumimoji="1" lang="zh-TW" altLang="en-US" dirty="0">
                <a:solidFill>
                  <a:srgbClr val="FF0000"/>
                </a:solidFill>
              </a:rPr>
              <a:t>帳戶的帳號</a:t>
            </a:r>
            <a:r>
              <a:rPr kumimoji="1" lang="zh-TW" altLang="en-US" dirty="0"/>
              <a:t>也不會重複。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rgbClr val="FF0000"/>
                </a:solidFill>
              </a:rPr>
              <a:t>客戶</a:t>
            </a:r>
            <a:r>
              <a:rPr kumimoji="1" lang="zh-TW" altLang="en-US" dirty="0"/>
              <a:t>有</a:t>
            </a:r>
            <a:r>
              <a:rPr kumimoji="1" lang="zh-TW" altLang="en-US" dirty="0">
                <a:solidFill>
                  <a:srgbClr val="FF0000"/>
                </a:solidFill>
              </a:rPr>
              <a:t>名稱</a:t>
            </a:r>
            <a:r>
              <a:rPr kumimoji="1" lang="zh-TW" altLang="en-US" dirty="0"/>
              <a:t>、</a:t>
            </a:r>
            <a:r>
              <a:rPr kumimoji="1" lang="zh-TW" altLang="en-US" dirty="0">
                <a:solidFill>
                  <a:srgbClr val="FF0000"/>
                </a:solidFill>
              </a:rPr>
              <a:t>出生年月日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每個</a:t>
            </a:r>
            <a:r>
              <a:rPr kumimoji="1" lang="zh-TW" altLang="en-US" dirty="0">
                <a:solidFill>
                  <a:srgbClr val="FF0000"/>
                </a:solidFill>
              </a:rPr>
              <a:t>客戶</a:t>
            </a:r>
            <a:r>
              <a:rPr kumimoji="1" lang="zh-TW" altLang="en-US" dirty="0"/>
              <a:t>可以向銀行</a:t>
            </a:r>
            <a:r>
              <a:rPr kumimoji="1" lang="zh-TW" altLang="en-US" dirty="0">
                <a:solidFill>
                  <a:srgbClr val="00B050"/>
                </a:solidFill>
              </a:rPr>
              <a:t>開設一個以上的帳戶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每個</a:t>
            </a:r>
            <a:r>
              <a:rPr kumimoji="1" lang="zh-TW" altLang="en-US" dirty="0">
                <a:solidFill>
                  <a:srgbClr val="FF0000"/>
                </a:solidFill>
              </a:rPr>
              <a:t>帳戶</a:t>
            </a:r>
            <a:r>
              <a:rPr kumimoji="1" lang="zh-TW" altLang="en-US" dirty="0"/>
              <a:t>記載著</a:t>
            </a:r>
            <a:r>
              <a:rPr kumimoji="1" lang="zh-TW" altLang="en-US" dirty="0">
                <a:solidFill>
                  <a:srgbClr val="FF0000"/>
                </a:solidFill>
              </a:rPr>
              <a:t>帳號</a:t>
            </a:r>
            <a:r>
              <a:rPr kumimoji="1" lang="zh-TW" altLang="en-US" dirty="0"/>
              <a:t>、</a:t>
            </a:r>
            <a:r>
              <a:rPr kumimoji="1" lang="zh-TW" altLang="en-US" dirty="0">
                <a:solidFill>
                  <a:srgbClr val="FF0000"/>
                </a:solidFill>
              </a:rPr>
              <a:t>客戶</a:t>
            </a:r>
            <a:r>
              <a:rPr kumimoji="1" lang="zh-TW" altLang="en-US" dirty="0"/>
              <a:t>、</a:t>
            </a:r>
            <a:r>
              <a:rPr kumimoji="1" lang="zh-TW" altLang="en-US" dirty="0">
                <a:solidFill>
                  <a:srgbClr val="FF0000"/>
                </a:solidFill>
              </a:rPr>
              <a:t>歷史交易紀錄</a:t>
            </a:r>
            <a:r>
              <a:rPr kumimoji="1" lang="zh-TW" altLang="en-US" dirty="0"/>
              <a:t>等資料。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rgbClr val="FF0000"/>
                </a:solidFill>
              </a:rPr>
              <a:t>交易紀錄</a:t>
            </a:r>
            <a:r>
              <a:rPr kumimoji="1" lang="zh-TW" altLang="en-US" dirty="0"/>
              <a:t>有</a:t>
            </a:r>
            <a:r>
              <a:rPr kumimoji="1" lang="en-US" altLang="zh-TW" dirty="0"/>
              <a:t>2</a:t>
            </a:r>
            <a:r>
              <a:rPr kumimoji="1" lang="zh-TW" altLang="en-US" dirty="0"/>
              <a:t>種</a:t>
            </a:r>
            <a:r>
              <a:rPr kumimoji="1" lang="zh-TW" altLang="en-US" dirty="0">
                <a:solidFill>
                  <a:srgbClr val="FF0000"/>
                </a:solidFill>
              </a:rPr>
              <a:t>類型</a:t>
            </a:r>
            <a:r>
              <a:rPr kumimoji="1" lang="zh-TW" altLang="en-US" dirty="0"/>
              <a:t>：</a:t>
            </a:r>
            <a:r>
              <a:rPr kumimoji="1" lang="zh-TW" altLang="en-US" dirty="0">
                <a:solidFill>
                  <a:schemeClr val="accent1">
                    <a:lumMod val="75000"/>
                  </a:schemeClr>
                </a:solidFill>
              </a:rPr>
              <a:t>存入</a:t>
            </a:r>
            <a:r>
              <a:rPr kumimoji="1" lang="zh-TW" altLang="en-US" dirty="0"/>
              <a:t>、</a:t>
            </a:r>
            <a:r>
              <a:rPr kumimoji="1" lang="zh-TW" altLang="en-US" dirty="0">
                <a:solidFill>
                  <a:schemeClr val="accent1">
                    <a:lumMod val="75000"/>
                  </a:schemeClr>
                </a:solidFill>
              </a:rPr>
              <a:t>提出</a:t>
            </a:r>
            <a:r>
              <a:rPr kumimoji="1" lang="zh-TW" altLang="en-US" dirty="0"/>
              <a:t>。當</a:t>
            </a:r>
            <a:r>
              <a:rPr kumimoji="1" lang="zh-TW" altLang="en-US" dirty="0">
                <a:solidFill>
                  <a:srgbClr val="FF0000"/>
                </a:solidFill>
              </a:rPr>
              <a:t>客戶</a:t>
            </a:r>
            <a:r>
              <a:rPr kumimoji="1" lang="zh-TW" altLang="en-US" dirty="0"/>
              <a:t>向</a:t>
            </a:r>
            <a:r>
              <a:rPr kumimoji="1" lang="zh-TW" altLang="en-US" dirty="0">
                <a:solidFill>
                  <a:srgbClr val="FF0000"/>
                </a:solidFill>
              </a:rPr>
              <a:t>銀行</a:t>
            </a:r>
            <a:r>
              <a:rPr kumimoji="1" lang="zh-TW" altLang="en-US" dirty="0">
                <a:solidFill>
                  <a:srgbClr val="00B050"/>
                </a:solidFill>
              </a:rPr>
              <a:t>提出交易</a:t>
            </a:r>
            <a:r>
              <a:rPr kumimoji="1" lang="zh-TW" altLang="en-US" dirty="0"/>
              <a:t>時，</a:t>
            </a:r>
            <a:r>
              <a:rPr kumimoji="1" lang="zh-TW" altLang="en-US" dirty="0">
                <a:solidFill>
                  <a:schemeClr val="accent2">
                    <a:lumMod val="75000"/>
                  </a:schemeClr>
                </a:solidFill>
              </a:rPr>
              <a:t>若交易成功，會將交易紀錄記載在帳戶中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lvl="1"/>
            <a:r>
              <a:rPr kumimoji="1" lang="zh-TW" altLang="en-US" dirty="0">
                <a:solidFill>
                  <a:srgbClr val="FF0000"/>
                </a:solidFill>
              </a:rPr>
              <a:t>客戶</a:t>
            </a:r>
            <a:r>
              <a:rPr kumimoji="1" lang="zh-TW" altLang="en-US" dirty="0"/>
              <a:t>可以向</a:t>
            </a:r>
            <a:r>
              <a:rPr kumimoji="1" lang="zh-TW" altLang="en-US" dirty="0">
                <a:solidFill>
                  <a:srgbClr val="FF0000"/>
                </a:solidFill>
              </a:rPr>
              <a:t>銀行</a:t>
            </a:r>
            <a:r>
              <a:rPr kumimoji="1" lang="zh-TW" altLang="en-US" dirty="0">
                <a:solidFill>
                  <a:srgbClr val="00B050"/>
                </a:solidFill>
              </a:rPr>
              <a:t>查詢自己帳戶的歷史交易紀錄</a:t>
            </a:r>
            <a:r>
              <a:rPr kumimoji="1"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0634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專案管理：</a:t>
            </a:r>
            <a:r>
              <a:rPr kumimoji="1" lang="en-US" altLang="zh-TW" dirty="0" err="1"/>
              <a:t>Sourcetree</a:t>
            </a:r>
            <a:r>
              <a:rPr kumimoji="1" lang="en-US" altLang="zh-TW" dirty="0"/>
              <a:t> + GitHub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437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Git</a:t>
            </a:r>
            <a:r>
              <a:rPr kumimoji="1" lang="zh-TW" altLang="en-US" dirty="0"/>
              <a:t>是什麼？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5180"/>
          </a:xfrm>
        </p:spPr>
        <p:txBody>
          <a:bodyPr>
            <a:normAutofit/>
          </a:bodyPr>
          <a:lstStyle/>
          <a:p>
            <a:r>
              <a:rPr kumimoji="1" lang="en-US" altLang="zh-TW" dirty="0" err="1"/>
              <a:t>Git</a:t>
            </a:r>
            <a:r>
              <a:rPr kumimoji="1" lang="zh-TW" altLang="en-US" dirty="0"/>
              <a:t>是一種分散式版本的</a:t>
            </a:r>
            <a:r>
              <a:rPr kumimoji="1" lang="zh-TW" altLang="en-US" dirty="0">
                <a:solidFill>
                  <a:srgbClr val="FF0000"/>
                </a:solidFill>
              </a:rPr>
              <a:t>版本控制系統</a:t>
            </a:r>
            <a:r>
              <a:rPr kumimoji="1" lang="en-US" altLang="zh-TW" dirty="0">
                <a:solidFill>
                  <a:srgbClr val="FF0000"/>
                </a:solidFill>
              </a:rPr>
              <a:t>(Version Control System)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常見的線上版本控制平台：</a:t>
            </a:r>
            <a:r>
              <a:rPr kumimoji="1" lang="en-US" altLang="zh-TW" dirty="0"/>
              <a:t>GitHub</a:t>
            </a:r>
            <a:r>
              <a:rPr kumimoji="1" lang="zh-TW" altLang="en-US" dirty="0"/>
              <a:t>、</a:t>
            </a:r>
            <a:r>
              <a:rPr kumimoji="1" lang="en-US" altLang="zh-TW" dirty="0" err="1"/>
              <a:t>BitBucket</a:t>
            </a:r>
            <a:r>
              <a:rPr kumimoji="1" lang="zh-TW" altLang="en-US" dirty="0"/>
              <a:t>等。</a:t>
            </a:r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1026" name="Picture 2" descr="it æ¯ä»éº¼? Git çæ¬æ§å¶ç³»çµ±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76" y="2395602"/>
            <a:ext cx="10439647" cy="321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183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GitHub</a:t>
            </a:r>
            <a:r>
              <a:rPr kumimoji="1" lang="zh-TW" altLang="en-US" dirty="0"/>
              <a:t> 介紹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GitHub: </a:t>
            </a:r>
            <a:r>
              <a:rPr kumimoji="1" lang="en-US" altLang="zh-TW" dirty="0">
                <a:hlinkClick r:id="rId2"/>
              </a:rPr>
              <a:t>https://github.com/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8" name="內容版面配置區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3"/>
          <a:stretch/>
        </p:blipFill>
        <p:spPr>
          <a:xfrm>
            <a:off x="2040082" y="2408004"/>
            <a:ext cx="8111836" cy="4208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14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Sourcetree</a:t>
            </a:r>
            <a:r>
              <a:rPr kumimoji="1" lang="zh-TW" altLang="en-US" dirty="0"/>
              <a:t> 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Sourcetree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2"/>
              </a:rPr>
              <a:t>https://www.sourcetreeapp.com/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9"/>
          <a:stretch/>
        </p:blipFill>
        <p:spPr>
          <a:xfrm>
            <a:off x="1781299" y="2314725"/>
            <a:ext cx="8637319" cy="4460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53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Sourcetree</a:t>
            </a:r>
            <a:r>
              <a:rPr kumimoji="1" lang="en-US" altLang="zh-TW" dirty="0"/>
              <a:t> + GitHub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2" y="1929183"/>
            <a:ext cx="3634913" cy="4351338"/>
          </a:xfr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51" y="1707160"/>
            <a:ext cx="7672614" cy="4795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584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628</Words>
  <Application>Microsoft Macintosh PowerPoint</Application>
  <PresentationFormat>寬螢幕</PresentationFormat>
  <Paragraphs>104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佈景主題</vt:lpstr>
      <vt:lpstr>C++程式設計基礎 lesson 8-2</vt:lpstr>
      <vt:lpstr>本週概要</vt:lpstr>
      <vt:lpstr>需求</vt:lpstr>
      <vt:lpstr>需求</vt:lpstr>
      <vt:lpstr>專案管理：Sourcetree + GitHub</vt:lpstr>
      <vt:lpstr>Git是什麼？</vt:lpstr>
      <vt:lpstr>GitHub 介紹</vt:lpstr>
      <vt:lpstr>Sourcetree 介紹</vt:lpstr>
      <vt:lpstr>Sourcetree + GitHub</vt:lpstr>
      <vt:lpstr>Sourcetree + GitHub</vt:lpstr>
      <vt:lpstr>Sourcetree + GitHub</vt:lpstr>
      <vt:lpstr>補充資料</vt:lpstr>
      <vt:lpstr>其他程式語言簡介</vt:lpstr>
      <vt:lpstr>常用程式語言</vt:lpstr>
      <vt:lpstr>python (ML)</vt:lpstr>
      <vt:lpstr>C# (Unity)</vt:lpstr>
      <vt:lpstr>關於學習程式語言</vt:lpstr>
      <vt:lpstr>課程回顧</vt:lpstr>
      <vt:lpstr>學習目標</vt:lpstr>
      <vt:lpstr>時間表</vt:lpstr>
      <vt:lpstr>PowerPoint 簡報</vt:lpstr>
      <vt:lpstr>課程結束！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User</cp:lastModifiedBy>
  <cp:revision>76</cp:revision>
  <dcterms:created xsi:type="dcterms:W3CDTF">2018-11-21T07:52:53Z</dcterms:created>
  <dcterms:modified xsi:type="dcterms:W3CDTF">2021-08-20T12:19:58Z</dcterms:modified>
</cp:coreProperties>
</file>